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75" r:id="rId3"/>
    <p:sldId id="262" r:id="rId4"/>
    <p:sldId id="279" r:id="rId5"/>
    <p:sldId id="270" r:id="rId6"/>
    <p:sldId id="269" r:id="rId7"/>
    <p:sldId id="266" r:id="rId8"/>
    <p:sldId id="265" r:id="rId9"/>
    <p:sldId id="277" r:id="rId10"/>
    <p:sldId id="278" r:id="rId11"/>
    <p:sldId id="271" r:id="rId12"/>
    <p:sldId id="273" r:id="rId13"/>
    <p:sldId id="267" r:id="rId14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261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2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72"/>
      </p:cViewPr>
      <p:guideLst>
        <p:guide orient="horz" pos="2251"/>
        <p:guide pos="26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5" y="0"/>
            <a:ext cx="4029282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B0219-0D86-4BF6-B33A-B4885634B097}" type="datetimeFigureOut">
              <a:rPr lang="en-CA" smtClean="0"/>
              <a:t>2020-01-22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9278"/>
            <a:ext cx="4029282" cy="3511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5" y="6659278"/>
            <a:ext cx="4029282" cy="3511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ACDE2-104F-4BB6-9304-05924133680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66528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973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28" y="0"/>
            <a:ext cx="4028973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4D905-1A58-47C3-AECA-7A9B67724C63}" type="datetimeFigureOut">
              <a:rPr lang="en-CA" smtClean="0"/>
              <a:t>2020-01-22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73438"/>
            <a:ext cx="7437120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9564"/>
            <a:ext cx="4028973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28" y="6659564"/>
            <a:ext cx="4028973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7EAC5-9981-4438-B40B-A8B52EA3285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72450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603769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5871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4933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4244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55980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7344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3881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59398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5984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8348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6183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CCEF5-3EEF-42CE-8156-4F248CB8D7A6}" type="datetime1">
              <a:rPr lang="en-CA" smtClean="0"/>
              <a:t>2020-01-22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4718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DBD00-FAB6-4202-BA57-447FBB6AD59C}" type="datetime1">
              <a:rPr lang="en-CA" smtClean="0"/>
              <a:t>2020-01-22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074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F5230-7903-4909-A5F9-B9F1BFE77033}" type="datetime1">
              <a:rPr lang="en-CA" smtClean="0"/>
              <a:t>2020-01-22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6209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6968-68C4-44D1-A113-D5D3E4F65A4E}" type="datetime1">
              <a:rPr lang="en-CA" smtClean="0"/>
              <a:t>2020-01-22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143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DA54-2861-49CD-B0D3-B5C6956DC0BE}" type="datetime1">
              <a:rPr lang="en-CA" smtClean="0"/>
              <a:t>2020-01-22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8612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47B8-7993-49FF-8CBC-7B819AFCD9E9}" type="datetime1">
              <a:rPr lang="en-CA" smtClean="0"/>
              <a:t>2020-01-22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1651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4E6E7-CCC8-43B5-B8FA-1566A3164BCB}" type="datetime1">
              <a:rPr lang="en-CA" smtClean="0"/>
              <a:t>2020-01-22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994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C900-E6D3-4875-92E8-4FB0B9297927}" type="datetime1">
              <a:rPr lang="en-CA" smtClean="0"/>
              <a:t>2020-01-22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910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65F2-36B4-425E-9AF9-59B4B3463256}" type="datetime1">
              <a:rPr lang="en-CA" smtClean="0"/>
              <a:t>2020-01-22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9223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6722E-AFD3-4533-BD07-57D88770889C}" type="datetime1">
              <a:rPr lang="en-CA" smtClean="0"/>
              <a:t>2020-01-22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837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F739-C879-4DE9-B8C7-0B80E3562DB6}" type="datetime1">
              <a:rPr lang="en-CA" smtClean="0"/>
              <a:t>2020-01-22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EA55-C955-4D6D-A249-0DF03CD314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538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898B7-A0A9-429F-8315-5CCA65359C8A}" type="datetime1">
              <a:rPr lang="en-CA" smtClean="0"/>
              <a:t>2020-01-22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BEA55-C955-4D6D-A249-0DF03CD3140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7519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25 YEARS in the Making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85545" y="1811388"/>
            <a:ext cx="97043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n-CA" sz="3200" b="1" spc="300" dirty="0">
              <a:solidFill>
                <a:prstClr val="black"/>
              </a:solidFill>
              <a:latin typeface="Choque Display SSi" panose="02020500000000000000" pitchFamily="18" charset="0"/>
            </a:endParaRPr>
          </a:p>
          <a:p>
            <a:pPr lvl="0" algn="ctr"/>
            <a:r>
              <a:rPr lang="en-CA" sz="3200" b="1" spc="300" dirty="0">
                <a:solidFill>
                  <a:prstClr val="black"/>
                </a:solidFill>
                <a:latin typeface="Choque Display SSi" panose="02020500000000000000" pitchFamily="18" charset="0"/>
              </a:rPr>
              <a:t> ANISHINABEK NATION </a:t>
            </a:r>
          </a:p>
          <a:p>
            <a:pPr lvl="0" algn="ctr"/>
            <a:r>
              <a:rPr lang="en-CA" sz="3200" b="1" spc="300" dirty="0">
                <a:solidFill>
                  <a:prstClr val="black"/>
                </a:solidFill>
                <a:latin typeface="Choque Display SSi" panose="02020500000000000000" pitchFamily="18" charset="0"/>
              </a:rPr>
              <a:t>GOVERNANCE AGREEMENT</a:t>
            </a:r>
          </a:p>
          <a:p>
            <a:pPr lvl="0" algn="ctr"/>
            <a:endParaRPr lang="en-CA" sz="3200" b="1" spc="300" dirty="0">
              <a:solidFill>
                <a:prstClr val="black"/>
              </a:solidFill>
              <a:latin typeface="Choque Display SSi" panose="02020500000000000000" pitchFamily="18" charset="0"/>
            </a:endParaRPr>
          </a:p>
          <a:p>
            <a:pPr lvl="0" algn="ctr"/>
            <a:r>
              <a:rPr lang="en-CA" sz="3200" b="1" spc="300" dirty="0">
                <a:solidFill>
                  <a:prstClr val="black"/>
                </a:solidFill>
                <a:latin typeface="Choque Display SSi" panose="02020500000000000000" pitchFamily="18" charset="0"/>
              </a:rPr>
              <a:t>RATIFICATION VOTE PROCESS</a:t>
            </a:r>
          </a:p>
          <a:p>
            <a:pPr lvl="0" algn="ctr"/>
            <a:r>
              <a:rPr lang="en-CA" sz="3200" b="1" spc="300" dirty="0">
                <a:solidFill>
                  <a:prstClr val="black"/>
                </a:solidFill>
                <a:latin typeface="Choque Display SSi" panose="02020500000000000000" pitchFamily="18" charset="0"/>
              </a:rPr>
              <a:t> </a:t>
            </a:r>
            <a:endParaRPr lang="en-CA" sz="3200" b="1" spc="300" dirty="0">
              <a:solidFill>
                <a:srgbClr val="612466"/>
              </a:solidFill>
              <a:latin typeface="Choque Display SSi" panose="02020500000000000000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032" y="-89241"/>
            <a:ext cx="2006413" cy="25931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4087" y="4983147"/>
            <a:ext cx="977623" cy="9776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72058" y="6271868"/>
            <a:ext cx="246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hoque Display SSi" panose="02020500000000000000" pitchFamily="18" charset="0"/>
              </a:rPr>
              <a:t>governancevote.ca</a:t>
            </a:r>
          </a:p>
        </p:txBody>
      </p:sp>
    </p:spTree>
    <p:extLst>
      <p:ext uri="{BB962C8B-B14F-4D97-AF65-F5344CB8AC3E}">
        <p14:creationId xmlns:p14="http://schemas.microsoft.com/office/powerpoint/2010/main" val="533419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25 YEARS in the Making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0530"/>
            <a:ext cx="1809549" cy="2338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6544" y="4983147"/>
            <a:ext cx="977623" cy="9776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72058" y="6271868"/>
            <a:ext cx="246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hoque Display SSi" panose="02020500000000000000" pitchFamily="18" charset="0"/>
              </a:rPr>
              <a:t>governancevote.ca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56648" y="365125"/>
            <a:ext cx="10497152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latin typeface="Choque Display SSi" panose="02020500000000000000"/>
              </a:rPr>
              <a:t>Ratification Objections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80944" y="1672952"/>
            <a:ext cx="10515600" cy="4351338"/>
          </a:xfrm>
        </p:spPr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An Eligible Voter may file a written objection challenging the validity of the ratification vote within 10 days following the end of the Vote Period</a:t>
            </a:r>
          </a:p>
          <a:p>
            <a:r>
              <a:rPr lang="en-CA" dirty="0"/>
              <a:t>A First Nation’s official vote results will not be announced until after the objection is resolved by the Appeal Board</a:t>
            </a:r>
          </a:p>
        </p:txBody>
      </p:sp>
    </p:spTree>
    <p:extLst>
      <p:ext uri="{BB962C8B-B14F-4D97-AF65-F5344CB8AC3E}">
        <p14:creationId xmlns:p14="http://schemas.microsoft.com/office/powerpoint/2010/main" val="294283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702063"/>
              </p:ext>
            </p:extLst>
          </p:nvPr>
        </p:nvGraphicFramePr>
        <p:xfrm>
          <a:off x="387485" y="122817"/>
          <a:ext cx="11274428" cy="6352186"/>
        </p:xfrm>
        <a:graphic>
          <a:graphicData uri="http://schemas.openxmlformats.org/drawingml/2006/table">
            <a:tbl>
              <a:tblPr firstRow="1" firstCol="1" bandRow="1"/>
              <a:tblGrid>
                <a:gridCol w="3645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3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027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8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ANISHINABEK NATION GOVERNANCE AGREEMENT RATIFICATION TIMELINE</a:t>
                      </a:r>
                      <a:endParaRPr lang="en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3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Mail-In Voting Period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Ratification Vote Period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February 1, 2020 to February 29, 2020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Electronic Voting Period 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Person Voting Period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Ratification Vote Period – In Person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February 25, 2020 to February 29, 2020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9:00 am to 8:00 pm</a:t>
                      </a: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*Contact Ratification Officer for specific days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 First Nation Polling Stations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6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Nation Ratification Officer to post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Notice of Vote 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 no later than 30 days prior to start of Voting Period</a:t>
                      </a: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Nation Ratification Officers to send copy to Ratification Committee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Nation Ratification Officers to provide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Sessions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Ratification Information Sessions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Citizen Engagement on Vote Process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After Notice of Vote is posted 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41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Nation Ratification Officers to Post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Initial List of Eligible Voters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later than 30 days prior to start of Voting Period 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Post in Community 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1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Nation Ratification Officers to have available 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Ratification Information to Eligible Voters 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No later than 30 days prior to start of Voting Period 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Ratification Information for each Eligible Voter 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1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Nation Ratification Officers to send these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Mail-in Ballots for Eligible Voters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No later than 30 days prior to start of Voting Period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 Eligible Voters who reside off the First Nation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Any Eligible Voter</a:t>
                      </a:r>
                      <a:r>
                        <a:rPr lang="en-CA" sz="12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can request this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41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Nation Ratification Officer to provide 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Request of Documents by Eligible Voters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later than 7 days after request made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Eligible Voters can request information 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41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First Nation Ratification Officer to provide 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Information Related to Governance Agreement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As Soon As Practicable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C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Eligible Voters can request copy of Agreements </a:t>
                      </a:r>
                      <a:endParaRPr lang="en-CA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16" marR="522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64142" y="320483"/>
            <a:ext cx="17395458" cy="663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656523" y="6445757"/>
            <a:ext cx="89360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/>
              <a:t>Ballots tabulated by First Nation Ratification Officers immediately following the close of the Voting Period</a:t>
            </a:r>
          </a:p>
        </p:txBody>
      </p:sp>
    </p:spTree>
    <p:extLst>
      <p:ext uri="{BB962C8B-B14F-4D97-AF65-F5344CB8AC3E}">
        <p14:creationId xmlns:p14="http://schemas.microsoft.com/office/powerpoint/2010/main" val="1979971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7441" y="231774"/>
            <a:ext cx="5295341" cy="66245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117465" y="6568225"/>
            <a:ext cx="914400" cy="180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/>
          <p:cNvSpPr txBox="1"/>
          <p:nvPr/>
        </p:nvSpPr>
        <p:spPr>
          <a:xfrm>
            <a:off x="6027313" y="6529596"/>
            <a:ext cx="184698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50" b="1" dirty="0"/>
              <a:t>UNOFFICIAL RESULTS POSTED</a:t>
            </a:r>
          </a:p>
        </p:txBody>
      </p:sp>
      <p:sp>
        <p:nvSpPr>
          <p:cNvPr id="4" name="Right Arrow 3"/>
          <p:cNvSpPr/>
          <p:nvPr/>
        </p:nvSpPr>
        <p:spPr>
          <a:xfrm>
            <a:off x="7874293" y="6568225"/>
            <a:ext cx="664400" cy="18030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8512935" y="6452313"/>
            <a:ext cx="2652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OFFICIAL RESULTS POSTED</a:t>
            </a:r>
          </a:p>
        </p:txBody>
      </p:sp>
    </p:spTree>
    <p:extLst>
      <p:ext uri="{BB962C8B-B14F-4D97-AF65-F5344CB8AC3E}">
        <p14:creationId xmlns:p14="http://schemas.microsoft.com/office/powerpoint/2010/main" val="1396492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25 YEARS in the Making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0530"/>
            <a:ext cx="1809549" cy="2338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6544" y="4983147"/>
            <a:ext cx="977623" cy="9776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72058" y="6271868"/>
            <a:ext cx="246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hoque Display SSi" panose="02020500000000000000" pitchFamily="18" charset="0"/>
              </a:rPr>
              <a:t>governancevote.ca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04774" y="2046959"/>
            <a:ext cx="10497152" cy="1325563"/>
          </a:xfrm>
        </p:spPr>
        <p:txBody>
          <a:bodyPr>
            <a:normAutofit/>
          </a:bodyPr>
          <a:lstStyle/>
          <a:p>
            <a:pPr algn="ctr"/>
            <a:r>
              <a:rPr lang="en-CA" sz="3600" dirty="0">
                <a:latin typeface="Choque Display SSi" panose="02020500000000000000"/>
              </a:rPr>
              <a:t>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80944" y="181462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Questions?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>
                <a:solidFill>
                  <a:srgbClr val="FF0000"/>
                </a:solidFill>
              </a:rPr>
              <a:t>Vaughn Johnston</a:t>
            </a:r>
          </a:p>
          <a:p>
            <a:pPr marL="0" indent="0">
              <a:buNone/>
            </a:pPr>
            <a:r>
              <a:rPr lang="en-CA" dirty="0"/>
              <a:t>Telephone:	 1.705.849.8072</a:t>
            </a:r>
          </a:p>
          <a:p>
            <a:pPr marL="0" indent="0">
              <a:buNone/>
            </a:pPr>
            <a:r>
              <a:rPr lang="en-CA" dirty="0"/>
              <a:t>Toll free:        1.833.297.9850</a:t>
            </a:r>
          </a:p>
          <a:p>
            <a:pPr marL="0" indent="0">
              <a:buNone/>
            </a:pPr>
            <a:r>
              <a:rPr lang="en-CA" dirty="0"/>
              <a:t>Email: 	vaughn_johnston@hotmail.com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268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Ratification Vote Process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39782"/>
            <a:ext cx="1764395" cy="22803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6544" y="4983147"/>
            <a:ext cx="977623" cy="977623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>
                <a:latin typeface="Choque Display SSi" panose="02020500000000000000"/>
              </a:rPr>
              <a:t>  RATIFICATION VOTE PROCESS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2422525"/>
            <a:ext cx="10515600" cy="4351338"/>
          </a:xfrm>
        </p:spPr>
        <p:txBody>
          <a:bodyPr/>
          <a:lstStyle/>
          <a:p>
            <a:r>
              <a:rPr lang="en-CA" dirty="0"/>
              <a:t>Negotiated and agreed to by the Anishinabek First Nation and Canada</a:t>
            </a:r>
          </a:p>
          <a:p>
            <a:r>
              <a:rPr lang="en-CA" dirty="0"/>
              <a:t>Set out in Chapter 15 of the Anishinabek Nation Governance Agreement</a:t>
            </a:r>
          </a:p>
          <a:p>
            <a:r>
              <a:rPr lang="en-CA" dirty="0"/>
              <a:t>The Ratification vote will run in accordance to a Ratification Process Protocol</a:t>
            </a:r>
          </a:p>
        </p:txBody>
      </p:sp>
    </p:spTree>
    <p:extLst>
      <p:ext uri="{BB962C8B-B14F-4D97-AF65-F5344CB8AC3E}">
        <p14:creationId xmlns:p14="http://schemas.microsoft.com/office/powerpoint/2010/main" val="161803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Ratification Vote Process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0530"/>
            <a:ext cx="1809549" cy="2338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6544" y="4983147"/>
            <a:ext cx="977623" cy="977623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>
                <a:latin typeface="Choque Display SSi" panose="02020500000000000000"/>
              </a:rPr>
              <a:t>Who Can Vote?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2342314"/>
            <a:ext cx="10515600" cy="4351338"/>
          </a:xfrm>
        </p:spPr>
        <p:txBody>
          <a:bodyPr/>
          <a:lstStyle/>
          <a:p>
            <a:r>
              <a:rPr lang="en-CA" dirty="0"/>
              <a:t>Members of the First Nations running a ratification vote who are at least 18 years of age or older by the end of the Vote Period</a:t>
            </a:r>
            <a:br>
              <a:rPr lang="en-CA" dirty="0"/>
            </a:br>
            <a:endParaRPr lang="en-CA" dirty="0"/>
          </a:p>
          <a:p>
            <a:r>
              <a:rPr lang="en-CA" dirty="0"/>
              <a:t>Your name must be on the List of Eligible Voters for your First Nation to receive a Ballot. Provide your current address to your First Nation Communication Coordinator or First Nation Ratification Officer</a:t>
            </a:r>
            <a:br>
              <a:rPr lang="en-CA" dirty="0"/>
            </a:b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8888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Ratification Vote Process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0530"/>
            <a:ext cx="1809549" cy="2338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6544" y="4983147"/>
            <a:ext cx="977623" cy="977623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>
                <a:latin typeface="Choque Display SSi" panose="02020500000000000000"/>
              </a:rPr>
              <a:t>Voter Identification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23423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Show one of these pieces of identification:</a:t>
            </a:r>
          </a:p>
          <a:p>
            <a:r>
              <a:rPr lang="en-CA" dirty="0"/>
              <a:t>Driver’s licence</a:t>
            </a:r>
          </a:p>
          <a:p>
            <a:r>
              <a:rPr lang="en-CA" dirty="0"/>
              <a:t>Provincial ID card</a:t>
            </a:r>
          </a:p>
          <a:p>
            <a:r>
              <a:rPr lang="en-CA" dirty="0"/>
              <a:t>Status card</a:t>
            </a:r>
          </a:p>
          <a:p>
            <a:r>
              <a:rPr lang="en-CA" dirty="0"/>
              <a:t>Passport</a:t>
            </a:r>
          </a:p>
          <a:p>
            <a:r>
              <a:rPr lang="en-CA" dirty="0"/>
              <a:t>Health card</a:t>
            </a:r>
          </a:p>
          <a:p>
            <a:r>
              <a:rPr lang="en-CA" dirty="0"/>
              <a:t>Other document accepted by the Ratification Officer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9958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Ratification Vote Process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0530"/>
            <a:ext cx="1809549" cy="2338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6544" y="4983147"/>
            <a:ext cx="977623" cy="977623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>
                <a:latin typeface="Choque Display SSi" panose="02020500000000000000"/>
              </a:rPr>
              <a:t>First Nation Ratification Officer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2342314"/>
            <a:ext cx="10515600" cy="4351338"/>
          </a:xfrm>
        </p:spPr>
        <p:txBody>
          <a:bodyPr/>
          <a:lstStyle/>
          <a:p>
            <a:r>
              <a:rPr lang="en-CA" dirty="0"/>
              <a:t>Each First Nation will contract a First Nation Ratification Officer who will oversee the ratification vote</a:t>
            </a:r>
          </a:p>
          <a:p>
            <a:endParaRPr lang="en-CA" dirty="0"/>
          </a:p>
          <a:p>
            <a:r>
              <a:rPr lang="en-CA" dirty="0"/>
              <a:t>First Nation Ratification Officers will appoint a Deputy (ies) to assist them</a:t>
            </a:r>
          </a:p>
          <a:p>
            <a:endParaRPr lang="en-CA" dirty="0"/>
          </a:p>
          <a:p>
            <a:r>
              <a:rPr lang="en-CA" dirty="0"/>
              <a:t>The First Nation is encouraged to update their voters list and update the addresses of off Reserve voters</a:t>
            </a:r>
          </a:p>
        </p:txBody>
      </p:sp>
    </p:spTree>
    <p:extLst>
      <p:ext uri="{BB962C8B-B14F-4D97-AF65-F5344CB8AC3E}">
        <p14:creationId xmlns:p14="http://schemas.microsoft.com/office/powerpoint/2010/main" val="1053110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Ratification Vote Process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0530"/>
            <a:ext cx="1809549" cy="2338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6544" y="4983147"/>
            <a:ext cx="977623" cy="977623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56648" y="365125"/>
            <a:ext cx="10497152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latin typeface="Choque Display SSi" panose="02020500000000000000"/>
              </a:rPr>
              <a:t>Ways to Vote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80944" y="1672952"/>
            <a:ext cx="10515600" cy="4351338"/>
          </a:xfrm>
        </p:spPr>
        <p:txBody>
          <a:bodyPr>
            <a:normAutofit/>
          </a:bodyPr>
          <a:lstStyle/>
          <a:p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117418" y="1957888"/>
            <a:ext cx="94426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In-Person at on-Reserve Voting station</a:t>
            </a:r>
            <a:br>
              <a:rPr lang="en-CA" sz="2800" dirty="0"/>
            </a:br>
            <a:endParaRPr lang="en-C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Mail-In Ballots (up until the close of the Voting Period)</a:t>
            </a:r>
            <a:br>
              <a:rPr lang="en-CA" sz="2800" dirty="0"/>
            </a:br>
            <a:endParaRPr lang="en-CA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2800" dirty="0"/>
              <a:t>Electronic voting (One Feather)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83426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25 YEARS in the Making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0530"/>
            <a:ext cx="1809549" cy="2338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6544" y="4983147"/>
            <a:ext cx="977623" cy="9776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72058" y="6271868"/>
            <a:ext cx="246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hoque Display SSi" panose="02020500000000000000" pitchFamily="18" charset="0"/>
              </a:rPr>
              <a:t>governancevote.ca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56648" y="365125"/>
            <a:ext cx="10497152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latin typeface="Choque Display SSi" panose="02020500000000000000"/>
              </a:rPr>
              <a:t>Vote Period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80944" y="1672952"/>
            <a:ext cx="10515600" cy="4351338"/>
          </a:xfrm>
        </p:spPr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Voting Period is February 1 to 29, 2020</a:t>
            </a:r>
          </a:p>
          <a:p>
            <a:r>
              <a:rPr lang="en-CA" dirty="0"/>
              <a:t>Voters will be able to vote Electronically or by Mail-in Ballot during the entire period</a:t>
            </a:r>
          </a:p>
          <a:p>
            <a:r>
              <a:rPr lang="en-CA" dirty="0"/>
              <a:t>In person polling stations will be set up in the First Nation from February 25 to 29, 2020 (contact your Ratification Officer for specific dates)</a:t>
            </a:r>
          </a:p>
          <a:p>
            <a:r>
              <a:rPr lang="en-CA" dirty="0"/>
              <a:t>In person polling will be from 9:00 a.m. to 8:00 p.m. daily</a:t>
            </a:r>
          </a:p>
        </p:txBody>
      </p:sp>
    </p:spTree>
    <p:extLst>
      <p:ext uri="{BB962C8B-B14F-4D97-AF65-F5344CB8AC3E}">
        <p14:creationId xmlns:p14="http://schemas.microsoft.com/office/powerpoint/2010/main" val="3543766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Ratification Vote Process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0530"/>
            <a:ext cx="1809549" cy="2338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6544" y="4983147"/>
            <a:ext cx="977623" cy="977623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56648" y="365125"/>
            <a:ext cx="10497152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latin typeface="Choque Display SSi" panose="02020500000000000000"/>
              </a:rPr>
              <a:t>First Nation Ratification Threshold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80944" y="1672952"/>
            <a:ext cx="10515600" cy="4351338"/>
          </a:xfrm>
        </p:spPr>
        <p:txBody>
          <a:bodyPr>
            <a:normAutofit fontScale="92500"/>
          </a:bodyPr>
          <a:lstStyle/>
          <a:p>
            <a:endParaRPr lang="en-CA" dirty="0"/>
          </a:p>
          <a:p>
            <a:r>
              <a:rPr lang="en-CA" dirty="0"/>
              <a:t>25% + 1 of Eligible Voters must vote “YES`` and,</a:t>
            </a:r>
          </a:p>
          <a:p>
            <a:r>
              <a:rPr lang="en-CA" dirty="0"/>
              <a:t>There must be </a:t>
            </a:r>
            <a:r>
              <a:rPr lang="en-CA" dirty="0" err="1"/>
              <a:t>more``YES</a:t>
            </a:r>
            <a:r>
              <a:rPr lang="en-CA" dirty="0"/>
              <a:t>`` votes, than ``NO`` votes</a:t>
            </a:r>
          </a:p>
          <a:p>
            <a:pPr marL="0" indent="0">
              <a:buNone/>
            </a:pPr>
            <a:br>
              <a:rPr lang="en-CA" b="1" dirty="0"/>
            </a:br>
            <a:r>
              <a:rPr lang="en-CA" b="1" dirty="0"/>
              <a:t>(Insert First Nation name):</a:t>
            </a:r>
          </a:p>
          <a:p>
            <a:pPr marL="0" indent="0">
              <a:buNone/>
            </a:pPr>
            <a:r>
              <a:rPr lang="en-CA" dirty="0"/>
              <a:t>With ________(insert number) Voters, ________ (insert FN Name) will need </a:t>
            </a:r>
            <a:br>
              <a:rPr lang="en-CA" dirty="0"/>
            </a:br>
            <a:br>
              <a:rPr lang="en-CA" dirty="0"/>
            </a:br>
            <a:r>
              <a:rPr lang="en-CA" dirty="0"/>
              <a:t>_____(insert 25% + 1 number) ``YES`` votes and fewer ``NO`` votes to</a:t>
            </a:r>
            <a:br>
              <a:rPr lang="en-CA" dirty="0"/>
            </a:br>
            <a:br>
              <a:rPr lang="en-CA" dirty="0"/>
            </a:br>
            <a:r>
              <a:rPr lang="en-CA" dirty="0"/>
              <a:t>meet the threshold.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4218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33692"/>
            <a:ext cx="12192000" cy="824308"/>
          </a:xfrm>
          <a:prstGeom prst="rect">
            <a:avLst/>
          </a:prstGeom>
          <a:solidFill>
            <a:srgbClr val="6124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268942" y="6179535"/>
            <a:ext cx="1167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>
                <a:solidFill>
                  <a:schemeClr val="bg1"/>
                </a:solidFill>
                <a:latin typeface="Arial Black" panose="020B0A04020102020204" pitchFamily="34" charset="0"/>
              </a:rPr>
              <a:t>25 YEARS in the Making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0530"/>
            <a:ext cx="1809549" cy="23386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6544" y="4983147"/>
            <a:ext cx="977623" cy="9776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72058" y="6271868"/>
            <a:ext cx="2468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hoque Display SSi" panose="02020500000000000000" pitchFamily="18" charset="0"/>
              </a:rPr>
              <a:t>governancevote.ca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56648" y="365125"/>
            <a:ext cx="10497152" cy="1325563"/>
          </a:xfrm>
        </p:spPr>
        <p:txBody>
          <a:bodyPr>
            <a:normAutofit/>
          </a:bodyPr>
          <a:lstStyle/>
          <a:p>
            <a:pPr algn="ctr"/>
            <a:r>
              <a:rPr lang="en-CA" sz="4000" dirty="0">
                <a:latin typeface="Choque Display SSi" panose="02020500000000000000"/>
              </a:rPr>
              <a:t>Counting Ballots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80944" y="1672952"/>
            <a:ext cx="10515600" cy="4351338"/>
          </a:xfrm>
        </p:spPr>
        <p:txBody>
          <a:bodyPr>
            <a:normAutofit/>
          </a:bodyPr>
          <a:lstStyle/>
          <a:p>
            <a:endParaRPr lang="en-CA" dirty="0"/>
          </a:p>
          <a:p>
            <a:r>
              <a:rPr lang="en-CA" dirty="0"/>
              <a:t>All Ballots will be counted in public at the close of the Vote Period at the polling station</a:t>
            </a:r>
          </a:p>
          <a:p>
            <a:r>
              <a:rPr lang="en-CA" dirty="0"/>
              <a:t>Unofficial vote results will be posted in each First Nation after the Ballots are counted</a:t>
            </a:r>
          </a:p>
          <a:p>
            <a:r>
              <a:rPr lang="en-CA" dirty="0"/>
              <a:t>The official vote results will be jointly released to the public by the Anishinabek Nation and Canada </a:t>
            </a:r>
          </a:p>
        </p:txBody>
      </p:sp>
    </p:spTree>
    <p:extLst>
      <p:ext uri="{BB962C8B-B14F-4D97-AF65-F5344CB8AC3E}">
        <p14:creationId xmlns:p14="http://schemas.microsoft.com/office/powerpoint/2010/main" val="1532784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834</Words>
  <Application>Microsoft Office PowerPoint</Application>
  <PresentationFormat>Widescreen</PresentationFormat>
  <Paragraphs>137</Paragraphs>
  <Slides>13</Slides>
  <Notes>11</Notes>
  <HiddenSlides>3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Choque Display SSi</vt:lpstr>
      <vt:lpstr>Times New Roman</vt:lpstr>
      <vt:lpstr>Office Theme</vt:lpstr>
      <vt:lpstr>PowerPoint Presentation</vt:lpstr>
      <vt:lpstr>  RATIFICATION VOTE PROCESS</vt:lpstr>
      <vt:lpstr>Who Can Vote?</vt:lpstr>
      <vt:lpstr>Voter Identification</vt:lpstr>
      <vt:lpstr>First Nation Ratification Officer</vt:lpstr>
      <vt:lpstr>Ways to Vote</vt:lpstr>
      <vt:lpstr>Vote Period</vt:lpstr>
      <vt:lpstr>First Nation Ratification Threshold</vt:lpstr>
      <vt:lpstr>Counting Ballots</vt:lpstr>
      <vt:lpstr>Ratification Objections</vt:lpstr>
      <vt:lpstr>PowerPoint Presentation</vt:lpstr>
      <vt:lpstr>PowerPoint Presentation</vt:lpstr>
      <vt:lpstr>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ROJ Student</dc:creator>
  <cp:lastModifiedBy>vaughn johnston</cp:lastModifiedBy>
  <cp:revision>154</cp:revision>
  <cp:lastPrinted>2019-10-28T12:54:03Z</cp:lastPrinted>
  <dcterms:created xsi:type="dcterms:W3CDTF">2018-11-16T15:27:52Z</dcterms:created>
  <dcterms:modified xsi:type="dcterms:W3CDTF">2020-01-22T17:08:41Z</dcterms:modified>
</cp:coreProperties>
</file>